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9" r:id="rId3"/>
    <p:sldId id="270" r:id="rId4"/>
    <p:sldId id="282" r:id="rId5"/>
    <p:sldId id="283" r:id="rId6"/>
    <p:sldId id="284" r:id="rId7"/>
    <p:sldId id="286" r:id="rId8"/>
    <p:sldId id="285" r:id="rId9"/>
    <p:sldId id="28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5" autoAdjust="0"/>
    <p:restoredTop sz="94660"/>
  </p:normalViewPr>
  <p:slideViewPr>
    <p:cSldViewPr>
      <p:cViewPr varScale="1">
        <p:scale>
          <a:sx n="87" d="100"/>
          <a:sy n="87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5F11B-275E-4704-A63C-0456836ED1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1A081A-453A-41E2-83DD-7216A6795B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7A133A-9767-469D-884E-81CC2B2C13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E62D6-D941-4A93-A768-CFE941BF4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1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F462CF-CBE9-4D16-AA1C-F8EDD67296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D0C87E-0EE4-48AA-AF2C-C4712BC60F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23E775-9A70-4D9E-86EF-54B3F99D2C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4F4CDC-4DDF-447A-BCC7-0B2AE32C42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9C4A9A-94DA-4D82-9C00-92C999919C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3AC401-87E6-4FDC-9531-70C33258CD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49A1E5-37FA-459E-92A4-27B21BE3A7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5F57D2-02DC-471B-A3CE-76C25DA70A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FA4DDC-AEDA-4249-AB2C-D9F54D4AA4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628775"/>
            <a:ext cx="7344172" cy="367243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eaLnBrk="1" hangingPunct="1"/>
            <a:r>
              <a:rPr lang="ru-RU" altLang="uk-UA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Сутність</a:t>
            </a:r>
            <a:r>
              <a:rPr lang="ru-RU" alt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і </a:t>
            </a:r>
            <a:r>
              <a:rPr lang="ru-RU" altLang="uk-UA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функції</a:t>
            </a:r>
            <a:r>
              <a:rPr lang="ru-RU" alt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uk-UA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економіки</a:t>
            </a:r>
            <a:r>
              <a:rPr lang="ru-RU" alt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alt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ru-RU" altLang="uk-UA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hlinkClick r:id="" action="ppaction://noaction">
                <a:snd r:embed="rId3" name="wind.wav"/>
              </a:hlinkClick>
            </a:endParaRPr>
          </a:p>
        </p:txBody>
      </p:sp>
    </p:spTree>
  </p:cSld>
  <p:clrMapOvr>
    <a:masterClrMapping/>
  </p:clrMapOvr>
  <p:transition spd="med">
    <p:fade thruBlk="1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600" dirty="0" smtClean="0">
                <a:latin typeface="Arial Black" panose="020B0A04020102020204" pitchFamily="34" charset="0"/>
              </a:rPr>
              <a:t>План: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600200"/>
            <a:ext cx="7814072" cy="478112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uk-UA" altLang="uk-UA" dirty="0" smtClean="0">
                <a:effectLst/>
                <a:latin typeface="Bookman Old Style" panose="02050604050505020204" pitchFamily="18" charset="0"/>
              </a:rPr>
              <a:t>1.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Сутність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поняття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економіка</a:t>
            </a:r>
            <a:endParaRPr lang="uk-UA" altLang="uk-UA" dirty="0" smtClean="0">
              <a:effectLst/>
              <a:latin typeface="Bookman Old Style" panose="020506040505050202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altLang="uk-UA" dirty="0" smtClean="0">
                <a:effectLst/>
                <a:latin typeface="Bookman Old Style" panose="02050604050505020204" pitchFamily="18" charset="0"/>
              </a:rPr>
              <a:t>2. 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Об</a:t>
            </a:r>
            <a:r>
              <a:rPr lang="en-US" altLang="uk-UA" dirty="0" smtClean="0">
                <a:effectLst/>
                <a:latin typeface="Bookman Old Style" panose="02050604050505020204" pitchFamily="18" charset="0"/>
              </a:rPr>
              <a:t>’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єкт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та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суб</a:t>
            </a:r>
            <a:r>
              <a:rPr lang="en-US" altLang="uk-UA" dirty="0" smtClean="0">
                <a:effectLst/>
                <a:latin typeface="Bookman Old Style" panose="02050604050505020204" pitchFamily="18" charset="0"/>
              </a:rPr>
              <a:t>’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єкт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економічної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науки</a:t>
            </a:r>
            <a:endParaRPr lang="en-US" altLang="uk-UA" dirty="0" smtClean="0">
              <a:effectLst/>
              <a:latin typeface="Bookman Old Style" panose="020506040505050202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altLang="uk-UA" dirty="0" smtClean="0">
                <a:effectLst/>
                <a:latin typeface="Bookman Old Style" panose="02050604050505020204" pitchFamily="18" charset="0"/>
              </a:rPr>
              <a:t>3.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Функції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економіки</a:t>
            </a:r>
            <a:endParaRPr lang="uk-UA" altLang="uk-UA" dirty="0" smtClean="0">
              <a:effectLst/>
              <a:latin typeface="Bookman Old Style" panose="020506040505050202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altLang="uk-UA" dirty="0" smtClean="0">
                <a:effectLst/>
                <a:latin typeface="Bookman Old Style" panose="02050604050505020204" pitchFamily="18" charset="0"/>
              </a:rPr>
              <a:t>4. 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Зв</a:t>
            </a:r>
            <a:r>
              <a:rPr lang="en-US" altLang="uk-UA" dirty="0" smtClean="0">
                <a:effectLst/>
                <a:latin typeface="Bookman Old Style" panose="02050604050505020204" pitchFamily="18" charset="0"/>
              </a:rPr>
              <a:t>’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язок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економічної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науки з </a:t>
            </a:r>
            <a:r>
              <a:rPr lang="ru-RU" altLang="uk-UA" dirty="0" err="1" smtClean="0">
                <a:effectLst/>
                <a:latin typeface="Bookman Old Style" panose="02050604050505020204" pitchFamily="18" charset="0"/>
              </a:rPr>
              <a:t>іншими</a:t>
            </a:r>
            <a:r>
              <a:rPr lang="ru-RU" altLang="uk-UA" dirty="0" smtClean="0">
                <a:effectLst/>
                <a:latin typeface="Bookman Old Style" panose="02050604050505020204" pitchFamily="18" charset="0"/>
              </a:rPr>
              <a:t> науками</a:t>
            </a:r>
            <a:endParaRPr lang="uk-UA" altLang="uk-UA" dirty="0" smtClean="0">
              <a:effectLst/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6"/>
          <p:cNvSpPr txBox="1">
            <a:spLocks noChangeArrowheads="1"/>
          </p:cNvSpPr>
          <p:nvPr/>
        </p:nvSpPr>
        <p:spPr bwMode="auto">
          <a:xfrm>
            <a:off x="4720080" y="3429000"/>
            <a:ext cx="431641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uk-UA" sz="2000" b="1" dirty="0" err="1">
                <a:latin typeface="Bookman Old Style" panose="02050604050505020204" pitchFamily="18" charset="0"/>
              </a:rPr>
              <a:t>Економіка</a:t>
            </a:r>
            <a:r>
              <a:rPr lang="ru-RU" altLang="uk-UA" sz="2000" dirty="0">
                <a:latin typeface="Bookman Old Style" panose="02050604050505020204" pitchFamily="18" charset="0"/>
              </a:rPr>
              <a:t> —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теорія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управління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господарством</a:t>
            </a:r>
            <a:r>
              <a:rPr lang="ru-RU" altLang="uk-UA" sz="2000" dirty="0">
                <a:latin typeface="Bookman Old Style" panose="02050604050505020204" pitchFamily="18" charset="0"/>
              </a:rPr>
              <a:t>,</a:t>
            </a:r>
            <a:r>
              <a:rPr lang="en-US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суспільними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господарськими</a:t>
            </a:r>
            <a:r>
              <a:rPr lang="ru-RU" altLang="uk-UA" sz="2000" dirty="0">
                <a:latin typeface="Bookman Old Style" panose="02050604050505020204" pitchFamily="18" charset="0"/>
              </a:rPr>
              <a:t> системами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різних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розмірів</a:t>
            </a:r>
            <a:r>
              <a:rPr lang="ru-RU" altLang="uk-UA" sz="2000" dirty="0">
                <a:latin typeface="Bookman Old Style" panose="02050604050505020204" pitchFamily="18" charset="0"/>
              </a:rPr>
              <a:t> (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від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домогосподарства</a:t>
            </a:r>
            <a:r>
              <a:rPr lang="ru-RU" altLang="uk-UA" sz="2000" dirty="0">
                <a:latin typeface="Bookman Old Style" panose="02050604050505020204" pitchFamily="18" charset="0"/>
              </a:rPr>
              <a:t> до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загальнолюдського</a:t>
            </a:r>
            <a:r>
              <a:rPr lang="ru-RU" altLang="uk-UA" sz="2000" dirty="0">
                <a:latin typeface="Bookman Old Style" panose="02050604050505020204" pitchFamily="18" charset="0"/>
              </a:rPr>
              <a:t> глобального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господарства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планети</a:t>
            </a:r>
            <a:r>
              <a:rPr lang="ru-RU" altLang="uk-UA" sz="2000" dirty="0">
                <a:latin typeface="Bookman Old Style" panose="02050604050505020204" pitchFamily="18" charset="0"/>
              </a:rPr>
              <a:t> Земля),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різних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видів</a:t>
            </a:r>
            <a:r>
              <a:rPr lang="ru-RU" altLang="uk-UA" sz="2000" dirty="0">
                <a:latin typeface="Bookman Old Style" panose="02050604050505020204" pitchFamily="18" charset="0"/>
              </a:rPr>
              <a:t> (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натуральне</a:t>
            </a:r>
            <a:r>
              <a:rPr lang="ru-RU" altLang="uk-UA" sz="2000" dirty="0">
                <a:latin typeface="Bookman Old Style" panose="02050604050505020204" pitchFamily="18" charset="0"/>
              </a:rPr>
              <a:t> і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грошове</a:t>
            </a:r>
            <a:r>
              <a:rPr lang="ru-RU" altLang="uk-UA" sz="2000" dirty="0">
                <a:latin typeface="Bookman Old Style" panose="02050604050505020204" pitchFamily="18" charset="0"/>
              </a:rPr>
              <a:t>) і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різних</a:t>
            </a:r>
            <a:r>
              <a:rPr lang="ru-RU" altLang="uk-UA" sz="2000" dirty="0"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>
                <a:latin typeface="Bookman Old Style" panose="02050604050505020204" pitchFamily="18" charset="0"/>
              </a:rPr>
              <a:t>епох</a:t>
            </a:r>
            <a:r>
              <a:rPr lang="ru-RU" altLang="uk-UA" sz="2000" dirty="0">
                <a:latin typeface="Bookman Old Style" panose="02050604050505020204" pitchFamily="18" charset="0"/>
              </a:rPr>
              <a:t>.</a:t>
            </a:r>
            <a:endParaRPr lang="uk-UA" alt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5123" name="Text Box 27"/>
          <p:cNvSpPr txBox="1">
            <a:spLocks noChangeArrowheads="1"/>
          </p:cNvSpPr>
          <p:nvPr/>
        </p:nvSpPr>
        <p:spPr bwMode="auto">
          <a:xfrm>
            <a:off x="4714874" y="116632"/>
            <a:ext cx="44291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uk-UA" altLang="uk-UA" sz="2000" dirty="0">
                <a:latin typeface="Bookman Old Style" panose="02050604050505020204" pitchFamily="18" charset="0"/>
              </a:rPr>
              <a:t>Саме слово “</a:t>
            </a:r>
            <a:r>
              <a:rPr lang="uk-UA" altLang="uk-UA" sz="2000" b="1" dirty="0">
                <a:latin typeface="Bookman Old Style" panose="02050604050505020204" pitchFamily="18" charset="0"/>
              </a:rPr>
              <a:t>економіка</a:t>
            </a:r>
            <a:r>
              <a:rPr lang="uk-UA" altLang="uk-UA" sz="2000" dirty="0">
                <a:latin typeface="Bookman Old Style" panose="02050604050505020204" pitchFamily="18" charset="0"/>
              </a:rPr>
              <a:t>” походить від грецького слова “</a:t>
            </a:r>
            <a:r>
              <a:rPr lang="uk-UA" altLang="uk-UA" sz="2000" dirty="0" err="1">
                <a:latin typeface="Bookman Old Style" panose="02050604050505020204" pitchFamily="18" charset="0"/>
              </a:rPr>
              <a:t>oiconomia</a:t>
            </a:r>
            <a:r>
              <a:rPr lang="uk-UA" altLang="uk-UA" sz="2000" dirty="0">
                <a:latin typeface="Bookman Old Style" panose="02050604050505020204" pitchFamily="18" charset="0"/>
              </a:rPr>
              <a:t>” і складається із слів “</a:t>
            </a:r>
            <a:r>
              <a:rPr lang="uk-UA" altLang="uk-UA" sz="2000" dirty="0" err="1">
                <a:latin typeface="Bookman Old Style" panose="02050604050505020204" pitchFamily="18" charset="0"/>
              </a:rPr>
              <a:t>oicos</a:t>
            </a:r>
            <a:r>
              <a:rPr lang="uk-UA" altLang="uk-UA" sz="2000" dirty="0">
                <a:latin typeface="Bookman Old Style" panose="02050604050505020204" pitchFamily="18" charset="0"/>
              </a:rPr>
              <a:t>” – дім, домашнє господарство, і “</a:t>
            </a:r>
            <a:r>
              <a:rPr lang="uk-UA" altLang="uk-UA" sz="2000" dirty="0" err="1">
                <a:latin typeface="Bookman Old Style" panose="02050604050505020204" pitchFamily="18" charset="0"/>
              </a:rPr>
              <a:t>nomos</a:t>
            </a:r>
            <a:r>
              <a:rPr lang="uk-UA" altLang="uk-UA" sz="2000" dirty="0">
                <a:latin typeface="Bookman Old Style" panose="02050604050505020204" pitchFamily="18" charset="0"/>
              </a:rPr>
              <a:t>”- закон, що означає “</a:t>
            </a:r>
            <a:r>
              <a:rPr lang="uk-UA" altLang="uk-UA" sz="2000" b="1" dirty="0">
                <a:latin typeface="Bookman Old Style" panose="02050604050505020204" pitchFamily="18" charset="0"/>
              </a:rPr>
              <a:t>управління господарством</a:t>
            </a:r>
            <a:r>
              <a:rPr lang="uk-UA" altLang="uk-UA" sz="2000" dirty="0">
                <a:latin typeface="Bookman Old Style" panose="02050604050505020204" pitchFamily="18" charset="0"/>
              </a:rPr>
              <a:t>”. Вона нерозривно пов’язана з виробництвом матеріальних благ.</a:t>
            </a:r>
          </a:p>
        </p:txBody>
      </p:sp>
      <p:pic>
        <p:nvPicPr>
          <p:cNvPr id="5124" name="Рисунок 3" descr="4906803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97" y="116632"/>
            <a:ext cx="3676683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3068960"/>
            <a:ext cx="7886650" cy="36724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Відомий економіст П. </a:t>
            </a:r>
            <a:r>
              <a:rPr lang="uk-UA" altLang="uk-UA" sz="2000" dirty="0" err="1" smtClean="0">
                <a:effectLst/>
                <a:latin typeface="Bookman Old Style" panose="02050604050505020204" pitchFamily="18" charset="0"/>
              </a:rPr>
              <a:t>Самуельсон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 стверджує, що </a:t>
            </a: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предметом</a:t>
            </a:r>
            <a:r>
              <a:rPr lang="en-US" altLang="uk-UA" sz="2000" b="1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економіки 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є: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наука, що вивчає, як люди здійснюють організацію виробництва і споживання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наука про дії, що включають обмінні операції між людьми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наука, що вивчає, як люди роблять вибір, щоб використати рідкісні ресурси для виробництва різних товарів та їх розподілу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наука, що вивчає 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людей 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у їхньому діловому житті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наука, що вивчає багатство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наука, що вивчає, як можна вдосконалити суспільство</a:t>
            </a:r>
          </a:p>
        </p:txBody>
      </p:sp>
      <p:pic>
        <p:nvPicPr>
          <p:cNvPr id="6147" name="Рисунок 3" descr="0362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1647"/>
            <a:ext cx="3312368" cy="270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4" descr="економіка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1997"/>
            <a:ext cx="2270026" cy="256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988840"/>
            <a:ext cx="7776864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Економіка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 – це особлива сфера життя суспільства, що охоплює виробництво товарів та послуг, обмін ними, та розподіл створених у суспільстві благ та їх споживання. </a:t>
            </a:r>
            <a:endParaRPr lang="en-US" altLang="uk-UA" sz="2000" dirty="0" smtClean="0">
              <a:effectLst/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</a:pP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Виробництво в економічному розумінні 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– це спосіб поєднання виробничих ресурсів: землі, праці, капіталу, та їх узгодженого (капіталу) цілеспрямованого використання, а також поєднання різних сфер, галузей, видів виробництва, що ґрунтується на суспільному поділі праці. </a:t>
            </a:r>
          </a:p>
          <a:p>
            <a:pPr>
              <a:lnSpc>
                <a:spcPct val="80000"/>
              </a:lnSpc>
            </a:pP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Обмін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 – це відносини, завдяки яким товари та послуги рухаються від виробників до споживачів, і цей рух обслуговують гроші, ціни, торгівля. </a:t>
            </a:r>
          </a:p>
          <a:p>
            <a:pPr>
              <a:lnSpc>
                <a:spcPct val="80000"/>
              </a:lnSpc>
            </a:pP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Розподіл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- це формування доходів підприємців і робітників, службовців і фермерів, окремих родин та держави. </a:t>
            </a:r>
          </a:p>
          <a:p>
            <a:pPr>
              <a:lnSpc>
                <a:spcPct val="80000"/>
              </a:lnSpc>
            </a:pPr>
            <a:r>
              <a:rPr lang="uk-UA" altLang="uk-UA" sz="2000" b="1" dirty="0" smtClean="0">
                <a:effectLst/>
                <a:latin typeface="Bookman Old Style" panose="02050604050505020204" pitchFamily="18" charset="0"/>
              </a:rPr>
              <a:t>Споживання</a:t>
            </a: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 – це використання доходів і реалізація користі речей.</a:t>
            </a:r>
          </a:p>
        </p:txBody>
      </p:sp>
      <p:pic>
        <p:nvPicPr>
          <p:cNvPr id="7171" name="Picture 4" descr="Обмен-Постовы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3213"/>
            <a:ext cx="2592288" cy="173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276872"/>
            <a:ext cx="7992888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altLang="uk-UA" sz="2400" b="1" dirty="0" smtClean="0">
                <a:effectLst/>
                <a:latin typeface="Bookman Old Style" panose="02050604050505020204" pitchFamily="18" charset="0"/>
              </a:rPr>
              <a:t>Об’єктом</a:t>
            </a:r>
            <a:r>
              <a:rPr lang="uk-UA" altLang="uk-UA" sz="2400" dirty="0" smtClean="0">
                <a:effectLst/>
                <a:latin typeface="Bookman Old Style" panose="02050604050505020204" pitchFamily="18" charset="0"/>
              </a:rPr>
              <a:t> економічного дослідження</a:t>
            </a:r>
            <a:r>
              <a:rPr lang="en-US" altLang="uk-UA" sz="2400" dirty="0" smtClean="0">
                <a:effectLst/>
                <a:latin typeface="Bookman Old Style" panose="02050604050505020204" pitchFamily="18" charset="0"/>
              </a:rPr>
              <a:t> </a:t>
            </a:r>
            <a:r>
              <a:rPr lang="uk-UA" altLang="uk-UA" sz="2400" dirty="0" smtClean="0">
                <a:effectLst/>
                <a:latin typeface="Bookman Old Style" panose="02050604050505020204" pitchFamily="18" charset="0"/>
              </a:rPr>
              <a:t>є економіка.</a:t>
            </a:r>
            <a:endParaRPr lang="en-US" altLang="uk-UA" sz="2400" dirty="0" smtClean="0">
              <a:effectLst/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uk-UA" altLang="uk-UA" sz="2400" b="1" dirty="0" smtClean="0">
                <a:effectLst/>
                <a:latin typeface="Bookman Old Style" panose="02050604050505020204" pitchFamily="18" charset="0"/>
              </a:rPr>
              <a:t>Суб’єктами</a:t>
            </a:r>
            <a:r>
              <a:rPr lang="uk-UA" altLang="uk-UA" sz="2400" dirty="0" smtClean="0">
                <a:effectLst/>
                <a:latin typeface="Bookman Old Style" panose="02050604050505020204" pitchFamily="18" charset="0"/>
              </a:rPr>
              <a:t> сучасної економіки є підприємець-інженер, робітник, який працює за контрактом, фермер, підприємець-банкір, власники цінних паперів, вкладників коштів у банки, підприємство як юридична особа і держава</a:t>
            </a:r>
            <a:r>
              <a:rPr lang="en-US" altLang="uk-UA" sz="2400" dirty="0" smtClean="0">
                <a:effectLst/>
                <a:latin typeface="Bookman Old Style" panose="02050604050505020204" pitchFamily="18" charset="0"/>
              </a:rPr>
              <a:t>.</a:t>
            </a:r>
            <a:endParaRPr lang="uk-UA" altLang="uk-UA" sz="2400" dirty="0" smtClean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8195" name="Рисунок 3" descr="AF09D2D3-E8A7-42F9-B6F0-A3958C85E05E_mw800_mh600_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"/>
            <a:ext cx="2709490" cy="203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920880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Якщо розглядати економіку під кутом зору руху товарів і доходів, то суб’єктами економічних відносин є домашні господарства, підприємства-виробники, що постачають на ринок товари та послуги, держава, яка вилучає частину доходів домашніх господарств і витрачає кошти на придбання певних товарів та послуг. 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Якщо розглядати економіку під кутом зору купівлі-продажу, то суб’єктами економічних відносин є продавець, який пропонує продукцію і покупець, який формує на неї попит.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Якщо розглядати економіку під кутом зору організації ринкових відносин, то їх суб’єктами є банки, страхові компанії, товарні та фондові біржі, підприємства роздрібної та оптової торгівлі.</a:t>
            </a:r>
          </a:p>
          <a:p>
            <a:pPr>
              <a:lnSpc>
                <a:spcPct val="80000"/>
              </a:lnSpc>
            </a:pPr>
            <a:r>
              <a:rPr lang="uk-UA" altLang="uk-UA" sz="2000" dirty="0" smtClean="0">
                <a:effectLst/>
                <a:latin typeface="Bookman Old Style" panose="02050604050505020204" pitchFamily="18" charset="0"/>
              </a:rPr>
              <a:t>Отже, чим складнішим стає економічне життя суспільства, тим більше буде різних дійових осіб економіки. </a:t>
            </a:r>
          </a:p>
        </p:txBody>
      </p:sp>
      <p:pic>
        <p:nvPicPr>
          <p:cNvPr id="9219" name="Рисунок 3" descr="df518562c9_12474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182"/>
            <a:ext cx="2016224" cy="134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844824"/>
            <a:ext cx="7488832" cy="43099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uk-UA" altLang="uk-UA" sz="2000" b="1" dirty="0" smtClean="0">
                <a:effectLst/>
                <a:latin typeface="Arial Black" panose="020B0A04020102020204" pitchFamily="34" charset="0"/>
              </a:rPr>
              <a:t>Сучасна економічна теорія </a:t>
            </a:r>
          </a:p>
          <a:p>
            <a:pPr algn="ctr">
              <a:buFont typeface="Wingdings" pitchFamily="2" charset="2"/>
              <a:buNone/>
            </a:pPr>
            <a:r>
              <a:rPr lang="uk-UA" altLang="uk-UA" sz="2000" b="1" dirty="0" smtClean="0">
                <a:effectLst/>
                <a:latin typeface="Arial Black" panose="020B0A04020102020204" pitchFamily="34" charset="0"/>
              </a:rPr>
              <a:t>виконує такі основні функції: </a:t>
            </a:r>
          </a:p>
          <a:p>
            <a:pPr>
              <a:buFont typeface="Wingdings" pitchFamily="2" charset="2"/>
              <a:buNone/>
            </a:pPr>
            <a:endParaRPr lang="uk-UA" altLang="uk-UA" sz="2000" b="1" dirty="0" smtClean="0">
              <a:effectLst/>
              <a:latin typeface="Arial Black" panose="020B0A04020102020204" pitchFamily="34" charset="0"/>
            </a:endParaRPr>
          </a:p>
          <a:p>
            <a:r>
              <a:rPr lang="uk-UA" altLang="uk-UA" sz="2200" dirty="0" smtClean="0">
                <a:effectLst/>
                <a:latin typeface="Bookman Old Style" panose="02050604050505020204" pitchFamily="18" charset="0"/>
              </a:rPr>
              <a:t>Практична – що полягає у тому, щоб всебічно обґрунтувати необхідність і шлях вдосконалення прогресивних форм власності, які найбільше відповідають інтересам людини.</a:t>
            </a:r>
          </a:p>
          <a:p>
            <a:r>
              <a:rPr lang="uk-UA" altLang="uk-UA" sz="2200" dirty="0" smtClean="0">
                <a:effectLst/>
                <a:latin typeface="Bookman Old Style" panose="02050604050505020204" pitchFamily="18" charset="0"/>
              </a:rPr>
              <a:t>Пізнавальна – полягає у тому, щоб розкрити суть економічних законів і категорій та форм їх прояву, притаманні їм внутрішні суперечності, механізм їх дії.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uk-UA" altLang="uk-UA"/>
          </a:p>
        </p:txBody>
      </p:sp>
      <p:pic>
        <p:nvPicPr>
          <p:cNvPr id="10244" name="Рисунок 4" descr="ekon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"/>
            <a:ext cx="2280295" cy="1710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algn="ctr"/>
            <a:r>
              <a:rPr lang="ru-RU" altLang="uk-UA" sz="3600" dirty="0" smtClean="0">
                <a:effectLst/>
                <a:latin typeface="Arial Black" panose="020B0A04020102020204" pitchFamily="34" charset="0"/>
              </a:rPr>
              <a:t>Зв</a:t>
            </a:r>
            <a:r>
              <a:rPr lang="en-US" altLang="uk-UA" sz="3600" dirty="0" smtClean="0">
                <a:effectLst/>
                <a:latin typeface="Arial Black" panose="020B0A04020102020204" pitchFamily="34" charset="0"/>
              </a:rPr>
              <a:t>’</a:t>
            </a:r>
            <a:r>
              <a:rPr lang="ru-RU" altLang="uk-UA" sz="3600" dirty="0" err="1" smtClean="0">
                <a:effectLst/>
                <a:latin typeface="Arial Black" panose="020B0A04020102020204" pitchFamily="34" charset="0"/>
              </a:rPr>
              <a:t>язок</a:t>
            </a:r>
            <a:r>
              <a:rPr lang="ru-RU" altLang="uk-UA" sz="3600" dirty="0" smtClean="0">
                <a:effectLst/>
                <a:latin typeface="Arial Black" panose="020B0A04020102020204" pitchFamily="34" charset="0"/>
              </a:rPr>
              <a:t> </a:t>
            </a:r>
            <a:r>
              <a:rPr lang="uk-UA" altLang="uk-UA" sz="3600" dirty="0" smtClean="0">
                <a:effectLst/>
                <a:latin typeface="Arial Black" panose="020B0A04020102020204" pitchFamily="34" charset="0"/>
              </a:rPr>
              <a:t>економічної науки з </a:t>
            </a:r>
            <a:r>
              <a:rPr lang="ru-RU" altLang="uk-UA" sz="3600" dirty="0" err="1" smtClean="0">
                <a:effectLst/>
                <a:latin typeface="Arial Black" panose="020B0A04020102020204" pitchFamily="34" charset="0"/>
              </a:rPr>
              <a:t>іншими</a:t>
            </a:r>
            <a:r>
              <a:rPr lang="ru-RU" altLang="uk-UA" sz="3600" dirty="0" smtClean="0">
                <a:effectLst/>
                <a:latin typeface="Arial Black" panose="020B0A04020102020204" pitchFamily="34" charset="0"/>
              </a:rPr>
              <a:t> науками</a:t>
            </a:r>
            <a:endParaRPr lang="uk-UA" altLang="uk-UA" sz="3600" dirty="0" smtClean="0"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13" y="1714500"/>
            <a:ext cx="3143250" cy="100012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Bookman Old Style" panose="02050604050505020204" pitchFamily="18" charset="0"/>
              </a:rPr>
              <a:t>Економічна наука</a:t>
            </a:r>
          </a:p>
        </p:txBody>
      </p:sp>
      <p:sp>
        <p:nvSpPr>
          <p:cNvPr id="7" name="Овал 6"/>
          <p:cNvSpPr/>
          <p:nvPr/>
        </p:nvSpPr>
        <p:spPr>
          <a:xfrm>
            <a:off x="0" y="2357438"/>
            <a:ext cx="2555776" cy="78581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Математика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323528" y="3429000"/>
            <a:ext cx="2462535" cy="7858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Політологія</a:t>
            </a:r>
          </a:p>
        </p:txBody>
      </p:sp>
      <p:sp>
        <p:nvSpPr>
          <p:cNvPr id="9" name="Овал 8"/>
          <p:cNvSpPr/>
          <p:nvPr/>
        </p:nvSpPr>
        <p:spPr>
          <a:xfrm>
            <a:off x="6858000" y="2428875"/>
            <a:ext cx="2286000" cy="7858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Право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429375" y="3571875"/>
            <a:ext cx="2286000" cy="7858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Психологія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14500" y="4572000"/>
            <a:ext cx="2286000" cy="7858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Біологія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5643563" y="4714875"/>
            <a:ext cx="2286000" cy="7858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Соціологія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3429000" y="5715000"/>
            <a:ext cx="2286000" cy="7858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Bookman Old Style" panose="02050604050505020204" pitchFamily="18" charset="0"/>
              </a:rPr>
              <a:t>Географія</a:t>
            </a:r>
          </a:p>
        </p:txBody>
      </p:sp>
      <p:cxnSp>
        <p:nvCxnSpPr>
          <p:cNvPr id="15" name="Прямая со стрелкой 14"/>
          <p:cNvCxnSpPr>
            <a:stCxn id="6" idx="4"/>
            <a:endCxn id="7" idx="6"/>
          </p:cNvCxnSpPr>
          <p:nvPr/>
        </p:nvCxnSpPr>
        <p:spPr>
          <a:xfrm flipH="1">
            <a:off x="2555776" y="2714625"/>
            <a:ext cx="2087662" cy="3571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4"/>
            <a:endCxn id="8" idx="6"/>
          </p:cNvCxnSpPr>
          <p:nvPr/>
        </p:nvCxnSpPr>
        <p:spPr>
          <a:xfrm flipH="1">
            <a:off x="2786063" y="2714625"/>
            <a:ext cx="1857375" cy="110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4"/>
            <a:endCxn id="11" idx="7"/>
          </p:cNvCxnSpPr>
          <p:nvPr/>
        </p:nvCxnSpPr>
        <p:spPr>
          <a:xfrm rot="5400000">
            <a:off x="3168650" y="3211513"/>
            <a:ext cx="1971675" cy="97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4"/>
            <a:endCxn id="13" idx="0"/>
          </p:cNvCxnSpPr>
          <p:nvPr/>
        </p:nvCxnSpPr>
        <p:spPr>
          <a:xfrm rot="5400000">
            <a:off x="3107531" y="4179094"/>
            <a:ext cx="3000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4"/>
            <a:endCxn id="12" idx="1"/>
          </p:cNvCxnSpPr>
          <p:nvPr/>
        </p:nvCxnSpPr>
        <p:spPr>
          <a:xfrm rot="16200000" flipH="1">
            <a:off x="4253707" y="3104356"/>
            <a:ext cx="2114550" cy="1335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4"/>
            <a:endCxn id="10" idx="2"/>
          </p:cNvCxnSpPr>
          <p:nvPr/>
        </p:nvCxnSpPr>
        <p:spPr>
          <a:xfrm rot="16200000" flipH="1">
            <a:off x="4910932" y="2447131"/>
            <a:ext cx="1250950" cy="1785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4"/>
            <a:endCxn id="9" idx="2"/>
          </p:cNvCxnSpPr>
          <p:nvPr/>
        </p:nvCxnSpPr>
        <p:spPr>
          <a:xfrm rot="16200000" flipH="1">
            <a:off x="5697537" y="1660526"/>
            <a:ext cx="106363" cy="2214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485</TotalTime>
  <Words>552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Сутність і функції економіки 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Зв’язок економічної науки з іншими науками</vt:lpstr>
    </vt:vector>
  </TitlesOfParts>
  <Company>NhT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Потреби споживача й закономірності його економічної поведінки.</dc:title>
  <dc:creator>User</dc:creator>
  <cp:lastModifiedBy>user</cp:lastModifiedBy>
  <cp:revision>48</cp:revision>
  <dcterms:created xsi:type="dcterms:W3CDTF">2011-02-18T09:11:29Z</dcterms:created>
  <dcterms:modified xsi:type="dcterms:W3CDTF">2018-07-12T07:37:56Z</dcterms:modified>
</cp:coreProperties>
</file>